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5143500" type="screen16x9"/>
  <p:notesSz cx="6858000" cy="9144000"/>
  <p:embeddedFontLst>
    <p:embeddedFont>
      <p:font typeface="Amatic SC" panose="020B0604020202020204" pitchFamily="2" charset="-79"/>
      <p:regular r:id="rId23"/>
      <p:bold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405" y="3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RqGY_eETfmyzQTprFGvUByZyHzP8VFlN9sCS2lM3o6w/edit?usp=sharing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5d4fe161f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5d4fe161f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5d4fe161fa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5d4fe161fa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5d4fe161fa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5d4fe161fa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5d4fe161fa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5d4fe161fa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5d4fe161fa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5d4fe161fa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5d4fe161fa_0_4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5d4fe161fa_0_4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5d4fe161fa_0_5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5d4fe161fa_0_5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5d4fe161fa_0_5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5d4fe161fa_0_5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5d4fe161fa_0_1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5d4fe161fa_0_1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5d4fe161fa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5d4fe161fa_0_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5d4fe161fa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5d4fe161fa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5d4fe161fa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5d4fe161fa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5d4fe161fa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5d4fe161fa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5d4fe161fa_0_10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5d4fe161fa_0_10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5d4fe161fa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5d4fe161fa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5d4fe161fa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5d4fe161fa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5d4fe161fa_0_6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5d4fe161fa_0_6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5d4fe161fa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5d4fe161fa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5d4fe161fa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5d4fe161fa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https://docs.google.com/presentation/d/1RqGY_eETfmyzQTprFGvUByZyHzP8VFlN9sCS2lM3o6w/edit?usp=sharing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5d4fe161fa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5d4fe161fa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i3SrEhz6zA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s://www.morethanpeach.com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hyperlink" Target="https://www.nytimes.com/article/what-is-bipoc.html" TargetMode="External"/><Relationship Id="rId4" Type="http://schemas.openxmlformats.org/officeDocument/2006/relationships/hyperlink" Target="https://www.thebipocproject.org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zU5_TIVijA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_AAu58SNSyc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slide" Target="slide6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topia.org/article/10-powerful-community-building-idea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hyperlink" Target="https://youtu.be/Cr_s3kzjX-g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s://www.youtube.com/watch?v=wn2f8Dl72I8" TargetMode="External"/><Relationship Id="rId7" Type="http://schemas.openxmlformats.org/officeDocument/2006/relationships/hyperlink" Target="https://www.youtube.com/watch?v=qtxQ25ygct0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watch?v=_yQ49ItLMJ0" TargetMode="External"/><Relationship Id="rId5" Type="http://schemas.openxmlformats.org/officeDocument/2006/relationships/hyperlink" Target="https://www.youtube.com/watch?v=TDQVuy2smnc" TargetMode="External"/><Relationship Id="rId4" Type="http://schemas.openxmlformats.org/officeDocument/2006/relationships/hyperlink" Target="https://www.youtube.com/watch?v=70OlorwUD9k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RqGY_eETfmyzQTprFGvUByZyHzP8VFlN9sCS2lM3o6w/edit?usp=sharin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0416" y="0"/>
            <a:ext cx="518316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>
            <a:spLocks noGrp="1"/>
          </p:cNvSpPr>
          <p:nvPr>
            <p:ph type="title"/>
          </p:nvPr>
        </p:nvSpPr>
        <p:spPr>
          <a:xfrm>
            <a:off x="126625" y="2015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76A5AF"/>
                </a:solidFill>
              </a:rPr>
              <a:t>Opinion Writing Connection: </a:t>
            </a:r>
            <a:endParaRPr b="1">
              <a:solidFill>
                <a:srgbClr val="76A5A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76A5AF"/>
                </a:solidFill>
              </a:rPr>
              <a:t>Kids can change the world!</a:t>
            </a:r>
            <a:endParaRPr b="1">
              <a:solidFill>
                <a:srgbClr val="76A5A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76A5A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76A5AF"/>
                </a:solidFill>
              </a:rPr>
              <a:t>Video:</a:t>
            </a:r>
            <a:endParaRPr b="1">
              <a:solidFill>
                <a:srgbClr val="76A5AF"/>
              </a:solidFill>
            </a:endParaRPr>
          </a:p>
        </p:txBody>
      </p:sp>
      <p:sp>
        <p:nvSpPr>
          <p:cNvPr id="119" name="Google Shape;119;p22"/>
          <p:cNvSpPr txBox="1">
            <a:spLocks noGrp="1"/>
          </p:cNvSpPr>
          <p:nvPr>
            <p:ph type="body" idx="1"/>
          </p:nvPr>
        </p:nvSpPr>
        <p:spPr>
          <a:xfrm>
            <a:off x="126625" y="1289725"/>
            <a:ext cx="8705700" cy="391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76A5AF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 u="sng">
                <a:solidFill>
                  <a:srgbClr val="76A5A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More than Peach by Bellen Woodard; </a:t>
            </a:r>
            <a:endParaRPr b="1">
              <a:solidFill>
                <a:srgbClr val="76A5AF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 u="sng">
                <a:solidFill>
                  <a:srgbClr val="76A5A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Illustrated by Fanny Liem</a:t>
            </a:r>
            <a:endParaRPr b="1">
              <a:solidFill>
                <a:srgbClr val="76A5AF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76A5AF"/>
                </a:solidFill>
              </a:rPr>
              <a:t>Website: </a:t>
            </a:r>
            <a:r>
              <a:rPr lang="en" b="1" u="sng">
                <a:solidFill>
                  <a:srgbClr val="76A5A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Bellen's More than Peach Project</a:t>
            </a:r>
            <a:endParaRPr b="1">
              <a:solidFill>
                <a:srgbClr val="76A5AF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b="1">
              <a:solidFill>
                <a:srgbClr val="76A5AF"/>
              </a:solidFill>
            </a:endParaRPr>
          </a:p>
        </p:txBody>
      </p:sp>
      <p:pic>
        <p:nvPicPr>
          <p:cNvPr id="120" name="Google Shape;12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63475" y="1146050"/>
            <a:ext cx="3919498" cy="3919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7276" y="3311725"/>
            <a:ext cx="3467075" cy="166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300">
                <a:solidFill>
                  <a:srgbClr val="76A5AF"/>
                </a:solidFill>
              </a:rPr>
              <a:t>Lift a Line</a:t>
            </a:r>
            <a:endParaRPr sz="5300">
              <a:solidFill>
                <a:srgbClr val="76A5A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55">
                <a:solidFill>
                  <a:srgbClr val="76A5AF"/>
                </a:solidFill>
              </a:rPr>
              <a:t>Strategy 13.13 (Reading Strategies book) </a:t>
            </a:r>
            <a:endParaRPr sz="2855">
              <a:solidFill>
                <a:srgbClr val="76A5A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76A5AF"/>
                </a:solidFill>
              </a:rPr>
              <a:t> </a:t>
            </a:r>
            <a:endParaRPr>
              <a:solidFill>
                <a:srgbClr val="76A5A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6A5AF"/>
              </a:solidFill>
            </a:endParaRPr>
          </a:p>
        </p:txBody>
      </p:sp>
      <p:sp>
        <p:nvSpPr>
          <p:cNvPr id="127" name="Google Shape;127;p23"/>
          <p:cNvSpPr txBox="1">
            <a:spLocks noGrp="1"/>
          </p:cNvSpPr>
          <p:nvPr>
            <p:ph type="body" idx="1"/>
          </p:nvPr>
        </p:nvSpPr>
        <p:spPr>
          <a:xfrm>
            <a:off x="0" y="1726500"/>
            <a:ext cx="9144000" cy="26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8353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76A5AF"/>
              </a:buClr>
              <a:buSzPts val="2831"/>
              <a:buChar char="●"/>
            </a:pPr>
            <a:r>
              <a:rPr lang="en" sz="2830" b="1">
                <a:solidFill>
                  <a:srgbClr val="76A5AF"/>
                </a:solidFill>
              </a:rPr>
              <a:t>Choose a line meaningful line from the text. </a:t>
            </a:r>
            <a:endParaRPr sz="2830" b="1">
              <a:solidFill>
                <a:srgbClr val="76A5AF"/>
              </a:solidFill>
            </a:endParaRPr>
          </a:p>
          <a:p>
            <a:pPr marL="457200" lvl="0" indent="-408353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76A5AF"/>
              </a:buClr>
              <a:buSzPts val="2831"/>
              <a:buChar char="●"/>
            </a:pPr>
            <a:r>
              <a:rPr lang="en" sz="2830" b="1">
                <a:solidFill>
                  <a:srgbClr val="76A5AF"/>
                </a:solidFill>
              </a:rPr>
              <a:t>Type the line and distribute it to students. </a:t>
            </a:r>
            <a:endParaRPr sz="2830" b="1">
              <a:solidFill>
                <a:srgbClr val="76A5AF"/>
              </a:solidFill>
            </a:endParaRPr>
          </a:p>
          <a:p>
            <a:pPr marL="457200" lvl="0" indent="-408353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76A5AF"/>
              </a:buClr>
              <a:buSzPts val="2831"/>
              <a:buChar char="●"/>
            </a:pPr>
            <a:r>
              <a:rPr lang="en" sz="2830" b="1">
                <a:solidFill>
                  <a:srgbClr val="76A5AF"/>
                </a:solidFill>
              </a:rPr>
              <a:t>Students glue it in their notebooks and respond.</a:t>
            </a:r>
            <a:endParaRPr sz="2130" b="1">
              <a:solidFill>
                <a:srgbClr val="76A5AF"/>
              </a:solidFill>
            </a:endParaRPr>
          </a:p>
          <a:p>
            <a:pPr marL="0" lvl="0" indent="0" algn="ctr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75"/>
              <a:buNone/>
            </a:pPr>
            <a:r>
              <a:rPr lang="en" sz="2456" b="1" i="1">
                <a:solidFill>
                  <a:srgbClr val="76A5AF"/>
                </a:solidFill>
              </a:rPr>
              <a:t>What does that mean to you?</a:t>
            </a:r>
            <a:endParaRPr sz="2456" b="1" i="1">
              <a:solidFill>
                <a:srgbClr val="76A5AF"/>
              </a:solidFill>
            </a:endParaRPr>
          </a:p>
          <a:p>
            <a:pPr marL="0" lvl="0" indent="0" algn="ctr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75"/>
              <a:buNone/>
            </a:pPr>
            <a:r>
              <a:rPr lang="en" sz="2056" b="1">
                <a:solidFill>
                  <a:srgbClr val="76A5AF"/>
                </a:solidFill>
              </a:rPr>
              <a:t>React to the line in writing. Be ready to share with your literacy partner.</a:t>
            </a:r>
            <a:endParaRPr sz="2056" b="1">
              <a:solidFill>
                <a:srgbClr val="76A5AF"/>
              </a:solidFill>
            </a:endParaRPr>
          </a:p>
          <a:p>
            <a:pPr marL="457200" lvl="0" indent="-408353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76A5AF"/>
              </a:buClr>
              <a:buSzPts val="2831"/>
              <a:buChar char="●"/>
            </a:pPr>
            <a:r>
              <a:rPr lang="en" sz="2830" b="1">
                <a:solidFill>
                  <a:srgbClr val="76A5AF"/>
                </a:solidFill>
              </a:rPr>
              <a:t>Students share-out in small groups.</a:t>
            </a:r>
            <a:endParaRPr sz="2056" b="1">
              <a:solidFill>
                <a:srgbClr val="76A5AF"/>
              </a:solidFill>
            </a:endParaRPr>
          </a:p>
          <a:p>
            <a:pPr marL="0" lvl="0" indent="0" algn="ctr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75"/>
              <a:buNone/>
            </a:pPr>
            <a:endParaRPr sz="925" b="1">
              <a:solidFill>
                <a:srgbClr val="76A5A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75"/>
              <a:buNone/>
            </a:pPr>
            <a:endParaRPr sz="925" b="1">
              <a:solidFill>
                <a:srgbClr val="76A5A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75"/>
              <a:buNone/>
            </a:pPr>
            <a:endParaRPr sz="400" b="1">
              <a:solidFill>
                <a:srgbClr val="76A5AF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275"/>
              <a:buNone/>
            </a:pPr>
            <a:endParaRPr sz="400" b="1">
              <a:solidFill>
                <a:srgbClr val="76A5A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3" name="Google Shape;13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7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123600"/>
            <a:ext cx="2052600" cy="205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40" name="Google Shape;14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5025" y="53700"/>
            <a:ext cx="6667275" cy="500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152475"/>
            <a:ext cx="1725400" cy="172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920" b="1">
                <a:solidFill>
                  <a:srgbClr val="76A5AF"/>
                </a:solidFill>
              </a:rPr>
              <a:t>Thinking about the Character</a:t>
            </a:r>
            <a:endParaRPr sz="2920" b="1">
              <a:solidFill>
                <a:srgbClr val="76A5AF"/>
              </a:solidFill>
            </a:endParaRPr>
          </a:p>
        </p:txBody>
      </p:sp>
      <p:sp>
        <p:nvSpPr>
          <p:cNvPr id="147" name="Google Shape;147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10" b="1">
                <a:solidFill>
                  <a:srgbClr val="76A5AF"/>
                </a:solidFill>
              </a:rPr>
              <a:t>Feeling: an emotion that changes (can change in a story)</a:t>
            </a:r>
            <a:endParaRPr sz="3010" b="1">
              <a:solidFill>
                <a:srgbClr val="76A5AF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010" b="1">
                <a:solidFill>
                  <a:srgbClr val="76A5AF"/>
                </a:solidFill>
              </a:rPr>
              <a:t>Trait: what the character is like on the inside (doesn’t usually change)</a:t>
            </a:r>
            <a:endParaRPr sz="3010" b="1">
              <a:solidFill>
                <a:srgbClr val="76A5AF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3010" b="1">
              <a:solidFill>
                <a:srgbClr val="76A5AF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010" b="1">
                <a:solidFill>
                  <a:srgbClr val="76A5AF"/>
                </a:solidFill>
              </a:rPr>
              <a:t>How are you feeling?</a:t>
            </a:r>
            <a:endParaRPr sz="3010" b="1">
              <a:solidFill>
                <a:srgbClr val="76A5AF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3010" b="1">
              <a:solidFill>
                <a:srgbClr val="76A5AF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3010" b="1">
              <a:solidFill>
                <a:srgbClr val="76A5AF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010" b="1">
                <a:solidFill>
                  <a:srgbClr val="76A5AF"/>
                </a:solidFill>
              </a:rPr>
              <a:t>What are your character traits?</a:t>
            </a:r>
            <a:endParaRPr sz="3010" b="1">
              <a:solidFill>
                <a:srgbClr val="76A5AF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960">
              <a:solidFill>
                <a:srgbClr val="76A5AF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960">
              <a:solidFill>
                <a:srgbClr val="76A5A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1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76A5AF"/>
                </a:solidFill>
              </a:rPr>
              <a:t>  </a:t>
            </a:r>
            <a:r>
              <a:rPr lang="en" sz="3800" b="1">
                <a:solidFill>
                  <a:srgbClr val="76A5AF"/>
                </a:solidFill>
              </a:rPr>
              <a:t>Brian</a:t>
            </a:r>
            <a:r>
              <a:rPr lang="en" sz="3800"/>
              <a:t>     </a:t>
            </a:r>
            <a:endParaRPr sz="3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99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9900FF"/>
                </a:solidFill>
              </a:rPr>
              <a:t>            </a:t>
            </a:r>
            <a:r>
              <a:rPr lang="en" b="1">
                <a:solidFill>
                  <a:srgbClr val="F6B26B"/>
                </a:solidFill>
              </a:rPr>
              <a:t> Feeling					         Trait</a:t>
            </a:r>
            <a:endParaRPr b="1">
              <a:solidFill>
                <a:srgbClr val="F6B26B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rgbClr val="F6B26B"/>
                </a:solidFill>
              </a:rPr>
              <a:t>        (an emotion that changes)</a:t>
            </a:r>
            <a:r>
              <a:rPr lang="en" sz="1900">
                <a:solidFill>
                  <a:srgbClr val="F6B26B"/>
                </a:solidFill>
              </a:rPr>
              <a:t>     </a:t>
            </a:r>
            <a:r>
              <a:rPr lang="en" sz="1900" b="1">
                <a:solidFill>
                  <a:srgbClr val="F6B26B"/>
                </a:solidFill>
              </a:rPr>
              <a:t> (what the character is like on the </a:t>
            </a:r>
            <a:endParaRPr sz="1900" b="1">
              <a:solidFill>
                <a:srgbClr val="F6B26B"/>
              </a:solidFill>
            </a:endParaRPr>
          </a:p>
          <a:p>
            <a:pPr marL="2743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rgbClr val="F6B26B"/>
                </a:solidFill>
              </a:rPr>
              <a:t>            inside - usually doesn’t change) </a:t>
            </a:r>
            <a:endParaRPr sz="1900" b="1">
              <a:solidFill>
                <a:srgbClr val="F6B26B"/>
              </a:solidFill>
            </a:endParaRPr>
          </a:p>
        </p:txBody>
      </p:sp>
      <p:cxnSp>
        <p:nvCxnSpPr>
          <p:cNvPr id="153" name="Google Shape;153;p27"/>
          <p:cNvCxnSpPr/>
          <p:nvPr/>
        </p:nvCxnSpPr>
        <p:spPr>
          <a:xfrm flipH="1">
            <a:off x="4149125" y="497200"/>
            <a:ext cx="17100" cy="399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4" name="Google Shape;154;p27"/>
          <p:cNvCxnSpPr/>
          <p:nvPr/>
        </p:nvCxnSpPr>
        <p:spPr>
          <a:xfrm>
            <a:off x="3761475" y="1383025"/>
            <a:ext cx="53700" cy="3482700"/>
          </a:xfrm>
          <a:prstGeom prst="straightConnector1">
            <a:avLst/>
          </a:prstGeom>
          <a:noFill/>
          <a:ln w="38100" cap="flat" cmpd="sng">
            <a:solidFill>
              <a:srgbClr val="E6913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5" name="Google Shape;155;p27"/>
          <p:cNvCxnSpPr/>
          <p:nvPr/>
        </p:nvCxnSpPr>
        <p:spPr>
          <a:xfrm rot="10800000" flipH="1">
            <a:off x="321750" y="2401050"/>
            <a:ext cx="7565100" cy="32100"/>
          </a:xfrm>
          <a:prstGeom prst="straightConnector1">
            <a:avLst/>
          </a:prstGeom>
          <a:noFill/>
          <a:ln w="38100" cap="flat" cmpd="sng">
            <a:solidFill>
              <a:srgbClr val="E69138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1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76A5AF"/>
                </a:solidFill>
              </a:rPr>
              <a:t>  </a:t>
            </a:r>
            <a:r>
              <a:rPr lang="en" sz="3800" b="1">
                <a:solidFill>
                  <a:srgbClr val="76A5AF"/>
                </a:solidFill>
              </a:rPr>
              <a:t>You</a:t>
            </a:r>
            <a:r>
              <a:rPr lang="en" sz="3800"/>
              <a:t>     </a:t>
            </a:r>
            <a:endParaRPr sz="3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99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9900FF"/>
                </a:solidFill>
              </a:rPr>
              <a:t>            </a:t>
            </a:r>
            <a:r>
              <a:rPr lang="en" b="1">
                <a:solidFill>
                  <a:srgbClr val="F6B26B"/>
                </a:solidFill>
              </a:rPr>
              <a:t> Feeling					         Trait</a:t>
            </a:r>
            <a:endParaRPr b="1">
              <a:solidFill>
                <a:srgbClr val="F6B26B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rgbClr val="F6B26B"/>
                </a:solidFill>
              </a:rPr>
              <a:t>        (an emotion that changes)</a:t>
            </a:r>
            <a:r>
              <a:rPr lang="en" sz="1900">
                <a:solidFill>
                  <a:srgbClr val="F6B26B"/>
                </a:solidFill>
              </a:rPr>
              <a:t>      </a:t>
            </a:r>
            <a:r>
              <a:rPr lang="en" sz="1900" b="1">
                <a:solidFill>
                  <a:srgbClr val="F6B26B"/>
                </a:solidFill>
              </a:rPr>
              <a:t>(what the character is like on the </a:t>
            </a:r>
            <a:endParaRPr sz="1900" b="1">
              <a:solidFill>
                <a:srgbClr val="F6B26B"/>
              </a:solidFill>
            </a:endParaRPr>
          </a:p>
          <a:p>
            <a:pPr marL="2743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rgbClr val="F6B26B"/>
                </a:solidFill>
              </a:rPr>
              <a:t>            inside - usually doesn’t change) </a:t>
            </a:r>
            <a:endParaRPr sz="1900" b="1">
              <a:solidFill>
                <a:srgbClr val="F6B26B"/>
              </a:solidFill>
            </a:endParaRPr>
          </a:p>
        </p:txBody>
      </p:sp>
      <p:cxnSp>
        <p:nvCxnSpPr>
          <p:cNvPr id="161" name="Google Shape;161;p28"/>
          <p:cNvCxnSpPr/>
          <p:nvPr/>
        </p:nvCxnSpPr>
        <p:spPr>
          <a:xfrm flipH="1">
            <a:off x="4149125" y="497200"/>
            <a:ext cx="17100" cy="399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2" name="Google Shape;162;p28"/>
          <p:cNvCxnSpPr/>
          <p:nvPr/>
        </p:nvCxnSpPr>
        <p:spPr>
          <a:xfrm>
            <a:off x="3761475" y="1383025"/>
            <a:ext cx="53700" cy="3482700"/>
          </a:xfrm>
          <a:prstGeom prst="straightConnector1">
            <a:avLst/>
          </a:prstGeom>
          <a:noFill/>
          <a:ln w="38100" cap="flat" cmpd="sng">
            <a:solidFill>
              <a:srgbClr val="E6913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3" name="Google Shape;163;p28"/>
          <p:cNvCxnSpPr/>
          <p:nvPr/>
        </p:nvCxnSpPr>
        <p:spPr>
          <a:xfrm rot="10800000" flipH="1">
            <a:off x="321750" y="2401050"/>
            <a:ext cx="7565100" cy="32100"/>
          </a:xfrm>
          <a:prstGeom prst="straightConnector1">
            <a:avLst/>
          </a:prstGeom>
          <a:noFill/>
          <a:ln w="38100" cap="flat" cmpd="sng">
            <a:solidFill>
              <a:srgbClr val="E69138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9"/>
          <p:cNvSpPr txBox="1">
            <a:spLocks noGrp="1"/>
          </p:cNvSpPr>
          <p:nvPr>
            <p:ph type="ctrTitle"/>
          </p:nvPr>
        </p:nvSpPr>
        <p:spPr>
          <a:xfrm>
            <a:off x="311700" y="85575"/>
            <a:ext cx="8520600" cy="271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2977200" cy="1946700"/>
          </a:xfrm>
          <a:prstGeom prst="rect">
            <a:avLst/>
          </a:prstGeom>
          <a:solidFill>
            <a:srgbClr val="FFD966"/>
          </a:solidFill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</a:rPr>
              <a:t>Tip: Stay open-minded and adapt as our society adopts new terminology.</a:t>
            </a:r>
            <a:endParaRPr b="1">
              <a:solidFill>
                <a:srgbClr val="000000"/>
              </a:solidFill>
            </a:endParaRPr>
          </a:p>
        </p:txBody>
      </p:sp>
      <p:pic>
        <p:nvPicPr>
          <p:cNvPr id="170" name="Google Shape;17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1400" y="2296073"/>
            <a:ext cx="5572123" cy="278115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9"/>
          <p:cNvSpPr txBox="1"/>
          <p:nvPr/>
        </p:nvSpPr>
        <p:spPr>
          <a:xfrm>
            <a:off x="6010050" y="4346175"/>
            <a:ext cx="4257000" cy="6156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Read More </a:t>
            </a:r>
            <a:r>
              <a:rPr lang="en" b="1" u="sng">
                <a:solidFill>
                  <a:schemeClr val="hlink"/>
                </a:solidFill>
                <a:hlinkClick r:id="rId4"/>
              </a:rPr>
              <a:t>The BIPOC Project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29"/>
          <p:cNvSpPr txBox="1"/>
          <p:nvPr/>
        </p:nvSpPr>
        <p:spPr>
          <a:xfrm>
            <a:off x="57700" y="1212171"/>
            <a:ext cx="4257000" cy="12621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Read More </a:t>
            </a:r>
            <a:r>
              <a:rPr lang="en" b="1" u="sng">
                <a:solidFill>
                  <a:schemeClr val="hlink"/>
                </a:solidFill>
                <a:hlinkClick r:id="rId5"/>
              </a:rPr>
              <a:t>Where Did BIPOC Come From?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3" name="Google Shape;173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7150" y="85575"/>
            <a:ext cx="6350824" cy="158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0"/>
          <p:cNvSpPr txBox="1">
            <a:spLocks noGrp="1"/>
          </p:cNvSpPr>
          <p:nvPr>
            <p:ph type="body" idx="1"/>
          </p:nvPr>
        </p:nvSpPr>
        <p:spPr>
          <a:xfrm>
            <a:off x="188875" y="1237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solidFill>
                  <a:srgbClr val="6FA8D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JUNOT DÍAZ introduces ISLANDBORN</a:t>
            </a:r>
            <a:endParaRPr b="1">
              <a:solidFill>
                <a:srgbClr val="6FA8DC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79" name="Google Shape;17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06325" y="863550"/>
            <a:ext cx="6203143" cy="3416401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0"/>
          <p:cNvSpPr txBox="1"/>
          <p:nvPr/>
        </p:nvSpPr>
        <p:spPr>
          <a:xfrm>
            <a:off x="36675" y="3208975"/>
            <a:ext cx="2108400" cy="1887000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</a:rPr>
              <a:t>Tip: Sharing video clips and various background information prior to reading the book might increase engagement.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81" name="Google Shape;181;p30"/>
          <p:cNvSpPr txBox="1"/>
          <p:nvPr/>
        </p:nvSpPr>
        <p:spPr>
          <a:xfrm>
            <a:off x="127575" y="811925"/>
            <a:ext cx="1926600" cy="1908600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Tip: Not knowing how to pronounce a name and finding out how to pronounce it the right way is great to model in front of students!</a:t>
            </a:r>
            <a:endParaRPr b="1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1"/>
          <p:cNvSpPr txBox="1">
            <a:spLocks noGrp="1"/>
          </p:cNvSpPr>
          <p:nvPr>
            <p:ph type="ctrTitle"/>
          </p:nvPr>
        </p:nvSpPr>
        <p:spPr>
          <a:xfrm>
            <a:off x="311700" y="744575"/>
            <a:ext cx="8520600" cy="409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9900"/>
                </a:solidFill>
              </a:rPr>
              <a:t>What is your story? </a:t>
            </a:r>
            <a:endParaRPr>
              <a:solidFill>
                <a:srgbClr val="FF99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Where did you come from? </a:t>
            </a:r>
            <a:endParaRPr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Is there a place you lived before today?</a:t>
            </a:r>
            <a:endParaRPr>
              <a:solidFill>
                <a:srgbClr val="0000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00"/>
                </a:solidFill>
              </a:rPr>
              <a:t>What stories does your </a:t>
            </a:r>
            <a:endParaRPr>
              <a:solidFill>
                <a:srgbClr val="00FF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00"/>
                </a:solidFill>
              </a:rPr>
              <a:t>family tell? </a:t>
            </a:r>
            <a:endParaRPr>
              <a:solidFill>
                <a:srgbClr val="00FF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ctrTitle"/>
          </p:nvPr>
        </p:nvSpPr>
        <p:spPr>
          <a:xfrm>
            <a:off x="43875" y="813950"/>
            <a:ext cx="4099500" cy="446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80" b="1">
                <a:solidFill>
                  <a:srgbClr val="76A5AF"/>
                </a:solidFill>
              </a:rPr>
              <a:t>Today we will focus on the left two sections of the graphic: </a:t>
            </a:r>
            <a:endParaRPr sz="2480" b="1">
              <a:solidFill>
                <a:srgbClr val="76A5A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480" b="1">
              <a:solidFill>
                <a:srgbClr val="76A5A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80" b="1">
                <a:solidFill>
                  <a:srgbClr val="76A5AF"/>
                </a:solidFill>
              </a:rPr>
              <a:t>Welcome and Affirming Environment </a:t>
            </a:r>
            <a:endParaRPr sz="2480" b="1">
              <a:solidFill>
                <a:srgbClr val="76A5A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480" b="1">
              <a:solidFill>
                <a:srgbClr val="76A5A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80" b="1">
                <a:solidFill>
                  <a:srgbClr val="76A5AF"/>
                </a:solidFill>
              </a:rPr>
              <a:t>and</a:t>
            </a:r>
            <a:endParaRPr sz="2480" b="1">
              <a:solidFill>
                <a:srgbClr val="76A5A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480" b="1">
              <a:solidFill>
                <a:srgbClr val="76A5A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80" b="1">
                <a:solidFill>
                  <a:srgbClr val="76A5AF"/>
                </a:solidFill>
              </a:rPr>
              <a:t>Inclusive Curriculum and Assessment </a:t>
            </a:r>
            <a:endParaRPr sz="2480" b="1">
              <a:solidFill>
                <a:srgbClr val="76A5A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480">
              <a:solidFill>
                <a:srgbClr val="76A5A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480" b="1" i="1">
              <a:solidFill>
                <a:srgbClr val="FF00FF"/>
              </a:solidFill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0825" y="0"/>
            <a:ext cx="418057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32"/>
          <p:cNvSpPr txBox="1"/>
          <p:nvPr/>
        </p:nvSpPr>
        <p:spPr>
          <a:xfrm>
            <a:off x="49450" y="0"/>
            <a:ext cx="79071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>
                <a:solidFill>
                  <a:srgbClr val="3D85C6"/>
                </a:solidFill>
              </a:rPr>
              <a:t>Video: </a:t>
            </a:r>
            <a:r>
              <a:rPr lang="en" sz="2400" b="1" u="sng">
                <a:solidFill>
                  <a:srgbClr val="3D85C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Mirrors, Windows and Sliding Glass Doors</a:t>
            </a:r>
            <a:endParaRPr sz="2400" b="1" u="sng">
              <a:solidFill>
                <a:srgbClr val="3D85C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F6B26B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F6B26B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F6B26B"/>
              </a:solidFill>
            </a:endParaRPr>
          </a:p>
        </p:txBody>
      </p:sp>
      <p:pic>
        <p:nvPicPr>
          <p:cNvPr id="193" name="Google Shape;19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0900" y="626950"/>
            <a:ext cx="7082213" cy="3987249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32"/>
          <p:cNvSpPr txBox="1"/>
          <p:nvPr/>
        </p:nvSpPr>
        <p:spPr>
          <a:xfrm>
            <a:off x="-84925" y="4384500"/>
            <a:ext cx="9027600" cy="1046700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Tip: 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Name to remember: Dr. Rudine Sims Bishop 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solidFill>
                  <a:schemeClr val="hlink"/>
                </a:solidFill>
                <a:hlinkClick r:id="rId5" action="ppaction://hlinksldjump"/>
              </a:rPr>
              <a:t>Click here to watch more videos! Link to later slides in this presentation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95" name="Google Shape;195;p32"/>
          <p:cNvSpPr txBox="1"/>
          <p:nvPr/>
        </p:nvSpPr>
        <p:spPr>
          <a:xfrm>
            <a:off x="97400" y="909450"/>
            <a:ext cx="2240400" cy="2216400"/>
          </a:xfrm>
          <a:prstGeom prst="rect">
            <a:avLst/>
          </a:prstGeom>
          <a:solidFill>
            <a:srgbClr val="6FA8D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u="sng"/>
              <a:t>Mirrors</a:t>
            </a:r>
            <a:r>
              <a:rPr lang="en" sz="1200" b="1"/>
              <a:t>: children see themselves reflected</a:t>
            </a:r>
            <a:endParaRPr sz="12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in the books they read</a:t>
            </a:r>
            <a:endParaRPr sz="12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u="sng"/>
              <a:t>Windows</a:t>
            </a:r>
            <a:r>
              <a:rPr lang="en" sz="1200" b="1"/>
              <a:t>: children look through and see other worlds </a:t>
            </a:r>
            <a:endParaRPr sz="12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u="sng"/>
              <a:t>Sliding glass doors:</a:t>
            </a:r>
            <a:r>
              <a:rPr lang="en" sz="1200" b="1"/>
              <a:t> allow children to enter the other worlds</a:t>
            </a:r>
            <a:endParaRPr sz="1200" b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/>
          <p:nvPr/>
        </p:nvSpPr>
        <p:spPr>
          <a:xfrm>
            <a:off x="115400" y="2283250"/>
            <a:ext cx="1508400" cy="2555100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Tip: The Cultural Iceberg is something to keep in mind as you think about the characters, themes, and perspectives in diverse books. </a:t>
            </a:r>
            <a:endParaRPr b="1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/>
          <p:nvPr/>
        </p:nvSpPr>
        <p:spPr>
          <a:xfrm>
            <a:off x="7209200" y="1583950"/>
            <a:ext cx="2050200" cy="1908600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Tip: “Maslow before Bloom” means that meeting basic needs of students will help them learn.</a:t>
            </a:r>
            <a:endParaRPr sz="1600" b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ctrTitle"/>
          </p:nvPr>
        </p:nvSpPr>
        <p:spPr>
          <a:xfrm>
            <a:off x="142800" y="0"/>
            <a:ext cx="8520600" cy="236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solidFill>
                <a:srgbClr val="76A5A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50" b="1">
                <a:solidFill>
                  <a:srgbClr val="F6B26B"/>
                </a:solidFill>
              </a:rPr>
              <a:t>Link: </a:t>
            </a:r>
            <a:r>
              <a:rPr lang="en" sz="2650" b="1" u="sng">
                <a:solidFill>
                  <a:srgbClr val="F6B26B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 Powerful Community-Building Ideas | Edutopia</a:t>
            </a:r>
            <a:endParaRPr sz="2650" b="1">
              <a:solidFill>
                <a:srgbClr val="F6B26B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 b="1">
              <a:solidFill>
                <a:srgbClr val="F6B26B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50" b="1">
                <a:solidFill>
                  <a:srgbClr val="F6B26B"/>
                </a:solidFill>
              </a:rPr>
              <a:t>Video: </a:t>
            </a:r>
            <a:r>
              <a:rPr lang="en" sz="2650" b="1" u="sng">
                <a:solidFill>
                  <a:srgbClr val="F6B26B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60-Second Strategy: Shout Outs</a:t>
            </a:r>
            <a:endParaRPr sz="2650" b="1">
              <a:solidFill>
                <a:srgbClr val="F6B26B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 b="1">
              <a:solidFill>
                <a:srgbClr val="F6B26B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6A5AF"/>
              </a:solidFill>
            </a:endParaRPr>
          </a:p>
        </p:txBody>
      </p:sp>
      <p:sp>
        <p:nvSpPr>
          <p:cNvPr id="84" name="Google Shape;84;p1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483500"/>
            <a:ext cx="6610724" cy="352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 b="1">
                <a:solidFill>
                  <a:srgbClr val="45818E"/>
                </a:solidFill>
              </a:rPr>
              <a:t>Dr. Rudine Sims Bishop: Professor Emerita, The Ohio State University</a:t>
            </a:r>
            <a:endParaRPr sz="3020" b="1">
              <a:solidFill>
                <a:srgbClr val="45818E"/>
              </a:solidFill>
            </a:endParaRPr>
          </a:p>
        </p:txBody>
      </p:sp>
      <p:sp>
        <p:nvSpPr>
          <p:cNvPr id="91" name="Google Shape;91;p18"/>
          <p:cNvSpPr txBox="1">
            <a:spLocks noGrp="1"/>
          </p:cNvSpPr>
          <p:nvPr>
            <p:ph type="body" idx="1"/>
          </p:nvPr>
        </p:nvSpPr>
        <p:spPr>
          <a:xfrm>
            <a:off x="165575" y="1380025"/>
            <a:ext cx="8520600" cy="48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Diverse books in the classroom, all year round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Celebrating children through poetry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Change in the “All White World of Children’s Literature”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https://www.youtube.com/watch?v=_yQ49ItLMJ0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#WeNeedDiverseBooks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7"/>
              </a:rPr>
              <a:t>Beyond folk, food and festivals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https://www.youtube.com/watch?v=dwK4VArdANU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2" name="Google Shape;92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21915" y="2571750"/>
            <a:ext cx="4118060" cy="231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ctrTitle"/>
          </p:nvPr>
        </p:nvSpPr>
        <p:spPr>
          <a:xfrm>
            <a:off x="-122825" y="1459725"/>
            <a:ext cx="4974900" cy="455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736" b="1">
              <a:solidFill>
                <a:srgbClr val="76A5A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3070" b="1">
              <a:solidFill>
                <a:srgbClr val="76A5A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3070" b="1">
              <a:solidFill>
                <a:srgbClr val="76A5A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3070" b="1">
              <a:solidFill>
                <a:srgbClr val="76A5A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3070" b="1">
              <a:solidFill>
                <a:srgbClr val="76A5AF"/>
              </a:solidFill>
            </a:endParaRPr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4925" y="168175"/>
            <a:ext cx="7306524" cy="497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0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8786947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0"/>
          <p:cNvSpPr txBox="1"/>
          <p:nvPr/>
        </p:nvSpPr>
        <p:spPr>
          <a:xfrm>
            <a:off x="2873725" y="126650"/>
            <a:ext cx="1698300" cy="831300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Tip from Kelsey Biteto (formerly Kelsey Rising):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7250" y="1721900"/>
            <a:ext cx="874200" cy="81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1650" y="0"/>
            <a:ext cx="558065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1"/>
          <p:cNvSpPr txBox="1"/>
          <p:nvPr/>
        </p:nvSpPr>
        <p:spPr>
          <a:xfrm>
            <a:off x="214325" y="173100"/>
            <a:ext cx="2868600" cy="1354500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/>
              <a:t>Tip: If kids are inspired to want to change the world, opinion writing will be a breeze!</a:t>
            </a:r>
            <a:endParaRPr sz="3000">
              <a:solidFill>
                <a:schemeClr val="dk1"/>
              </a:solidFill>
            </a:endParaRPr>
          </a:p>
        </p:txBody>
      </p:sp>
      <p:pic>
        <p:nvPicPr>
          <p:cNvPr id="112" name="Google Shape;11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4325" y="2643625"/>
            <a:ext cx="2502395" cy="249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39700" y="1689749"/>
            <a:ext cx="948393" cy="88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577</Words>
  <Application>Microsoft Office PowerPoint</Application>
  <PresentationFormat>On-screen Show (16:9)</PresentationFormat>
  <Paragraphs>91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Amatic SC</vt:lpstr>
      <vt:lpstr>Simple Light</vt:lpstr>
      <vt:lpstr>PowerPoint Presentation</vt:lpstr>
      <vt:lpstr>Today we will focus on the left two sections of the graphic:   Welcome and Affirming Environment   and  Inclusive Curriculum and Assessment   </vt:lpstr>
      <vt:lpstr>PowerPoint Presentation</vt:lpstr>
      <vt:lpstr>PowerPoint Presentation</vt:lpstr>
      <vt:lpstr> Link: 10 Powerful Community-Building Ideas | Edutopia  Video: 60-Second Strategy: Shout Outs  </vt:lpstr>
      <vt:lpstr>Dr. Rudine Sims Bishop: Professor Emerita, The Ohio State University</vt:lpstr>
      <vt:lpstr>    </vt:lpstr>
      <vt:lpstr>PowerPoint Presentation</vt:lpstr>
      <vt:lpstr>PowerPoint Presentation</vt:lpstr>
      <vt:lpstr>Opinion Writing Connection:  Kids can change the world!  Video:</vt:lpstr>
      <vt:lpstr>Lift a Line Strategy 13.13 (Reading Strategies book)    </vt:lpstr>
      <vt:lpstr>PowerPoint Presentation</vt:lpstr>
      <vt:lpstr>PowerPoint Presentation</vt:lpstr>
      <vt:lpstr>Thinking about the Character</vt:lpstr>
      <vt:lpstr>  Brian                    Feeling              Trait         (an emotion that changes)      (what the character is like on the              inside - usually doesn’t change) </vt:lpstr>
      <vt:lpstr>  You                    Feeling              Trait         (an emotion that changes)      (what the character is like on the              inside - usually doesn’t change) </vt:lpstr>
      <vt:lpstr>PowerPoint Presentation</vt:lpstr>
      <vt:lpstr>PowerPoint Presentation</vt:lpstr>
      <vt:lpstr>What is your story?  Where did you come from?  Is there a place you lived before today? What stories does your  family tell?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Wetherell, Linda</dc:creator>
  <cp:lastModifiedBy>Mary-Martha Harvey</cp:lastModifiedBy>
  <cp:revision>1</cp:revision>
  <dcterms:modified xsi:type="dcterms:W3CDTF">2023-01-22T16:16:46Z</dcterms:modified>
</cp:coreProperties>
</file>